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Alfa Slab One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A893718-3A49-446E-AC82-6CEBAFD0DAD2}">
  <a:tblStyle styleId="{0A893718-3A49-446E-AC82-6CEBAFD0DA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AlfaSlabOne-regular.fnt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563e70c9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5563e70c9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563e70c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563e70c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563e70c92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5563e70c92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79df6660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79df6660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563e70c92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5563e70c9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5563e70c9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5563e70c9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5563e70c92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5563e70c92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563e70c92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563e70c92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563e70c92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563e70c92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5563e70c9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5563e70c9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563e70c9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563e70c9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563e70c9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5563e70c9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5563e70c9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5563e70c9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563e70c9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5563e70c9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kateclark@leggott.ac.uk" TargetMode="External"/><Relationship Id="rId4" Type="http://schemas.openxmlformats.org/officeDocument/2006/relationships/hyperlink" Target="mailto:joanneneal@leggott.ac.uk" TargetMode="External"/><Relationship Id="rId9" Type="http://schemas.openxmlformats.org/officeDocument/2006/relationships/image" Target="../media/image5.png"/><Relationship Id="rId5" Type="http://schemas.openxmlformats.org/officeDocument/2006/relationships/hyperlink" Target="mailto:jessicasharp@leggott.ac.uk" TargetMode="External"/><Relationship Id="rId6" Type="http://schemas.openxmlformats.org/officeDocument/2006/relationships/hyperlink" Target="mailto:jennifergrimes@leggott.ac.uk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brianmac.co.uk" TargetMode="External"/><Relationship Id="rId4" Type="http://schemas.openxmlformats.org/officeDocument/2006/relationships/hyperlink" Target="https://www.google.co.uk/url?sa=t&amp;rct=j&amp;q=&amp;esrc=s&amp;source=web&amp;cd=&amp;ved=2ahUKEwjo2faJmeT_AhUJS8AKHcUaAmgQFnoECA0QAQ&amp;url=https%3A%2F%2Fwww.ocr.org.uk%2FImages%2F563078-1.1.c.-energy-for-exercise.pptx&amp;usg=AOvVaw0l8hQ1pYCHk8BqLPMoaBp_&amp;opi=89978449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65908" y="18266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fa Slab One"/>
                <a:ea typeface="Alfa Slab One"/>
                <a:cs typeface="Alfa Slab One"/>
                <a:sym typeface="Alfa Slab One"/>
              </a:rPr>
              <a:t>The Skeletal System Movement Analysis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fa Slab One"/>
                <a:ea typeface="Alfa Slab One"/>
                <a:cs typeface="Alfa Slab One"/>
                <a:sym typeface="Alfa Slab One"/>
              </a:rPr>
              <a:t>&amp; 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fa Slab One"/>
                <a:ea typeface="Alfa Slab One"/>
                <a:cs typeface="Alfa Slab One"/>
                <a:sym typeface="Alfa Slab One"/>
              </a:rPr>
              <a:t>Energy Systems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12125" y="4010013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Transition Work</a:t>
            </a:r>
            <a:endParaRPr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4895" y="3777950"/>
            <a:ext cx="1215129" cy="125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125" y="94325"/>
            <a:ext cx="1256725" cy="125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fa Slab One"/>
                <a:ea typeface="Alfa Slab One"/>
                <a:cs typeface="Alfa Slab One"/>
                <a:sym typeface="Alfa Slab One"/>
              </a:rPr>
              <a:t>Knee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graphicFrame>
        <p:nvGraphicFramePr>
          <p:cNvPr id="118" name="Google Shape;118;p22"/>
          <p:cNvGraphicFramePr/>
          <p:nvPr/>
        </p:nvGraphicFramePr>
        <p:xfrm>
          <a:off x="359275" y="106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{0A893718-3A49-446E-AC82-6CEBAFD0DAD2}</a:tableStyleId>
              </a:tblPr>
              <a:tblGrid>
                <a:gridCol w="1271375"/>
                <a:gridCol w="1271375"/>
                <a:gridCol w="1271375"/>
                <a:gridCol w="1271375"/>
              </a:tblGrid>
              <a:tr h="64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Joint Type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Movement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Agonist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Antagonist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</a:tr>
              <a:tr h="185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9" name="Google Shape;119;p22"/>
          <p:cNvSpPr txBox="1"/>
          <p:nvPr/>
        </p:nvSpPr>
        <p:spPr>
          <a:xfrm>
            <a:off x="5750200" y="1107800"/>
            <a:ext cx="3112500" cy="3417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Insert sporting movement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fa Slab One"/>
                <a:ea typeface="Alfa Slab One"/>
                <a:cs typeface="Alfa Slab One"/>
                <a:sym typeface="Alfa Slab One"/>
              </a:rPr>
              <a:t>Ankle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graphicFrame>
        <p:nvGraphicFramePr>
          <p:cNvPr id="125" name="Google Shape;125;p23"/>
          <p:cNvGraphicFramePr/>
          <p:nvPr/>
        </p:nvGraphicFramePr>
        <p:xfrm>
          <a:off x="359275" y="106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{0A893718-3A49-446E-AC82-6CEBAFD0DAD2}</a:tableStyleId>
              </a:tblPr>
              <a:tblGrid>
                <a:gridCol w="1271375"/>
                <a:gridCol w="1271375"/>
                <a:gridCol w="1271375"/>
                <a:gridCol w="1271375"/>
              </a:tblGrid>
              <a:tr h="64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Joint Type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Movement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Agonist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Antagonist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</a:tr>
              <a:tr h="185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6" name="Google Shape;126;p23"/>
          <p:cNvSpPr txBox="1"/>
          <p:nvPr/>
        </p:nvSpPr>
        <p:spPr>
          <a:xfrm>
            <a:off x="5750200" y="1107800"/>
            <a:ext cx="3112500" cy="3417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Insert sporting movement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909"/>
              <a:buFont typeface="Arial"/>
              <a:buNone/>
            </a:pPr>
            <a:r>
              <a:rPr lang="en-GB" sz="2420">
                <a:latin typeface="Alfa Slab One"/>
                <a:ea typeface="Alfa Slab One"/>
                <a:cs typeface="Alfa Slab One"/>
                <a:sym typeface="Alfa Slab One"/>
              </a:rPr>
              <a:t>Sport and PE Transition Task 3 - Energy systems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For each of the systems please find out the following information and create a revision poster using pictures and diagrams.</a:t>
            </a:r>
            <a:endParaRPr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E</a:t>
            </a: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nergy systems: 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lfa Slab One"/>
              <a:buChar char="●"/>
            </a:pP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ATP-PC (Phosphocreatine) system 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lfa Slab One"/>
              <a:buChar char="●"/>
            </a:pP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Lactic acid system 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lfa Slab One"/>
              <a:buChar char="●"/>
            </a:pP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Aerobic system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Information</a:t>
            </a: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lfa Slab One"/>
              <a:buChar char="●"/>
            </a:pP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Type of reaction (aerobic or anaerobic)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lfa Slab One"/>
              <a:buChar char="●"/>
            </a:pP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Sports </a:t>
            </a: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that</a:t>
            </a: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 predominantly use this system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lfa Slab One"/>
              <a:buChar char="●"/>
            </a:pP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Chemical or food fuel 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lfa Slab One"/>
              <a:buChar char="●"/>
            </a:pP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Amount of ATP produced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lfa Slab One"/>
              <a:buChar char="●"/>
            </a:pP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By-products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2420">
                <a:latin typeface="Alfa Slab One"/>
                <a:ea typeface="Alfa Slab One"/>
                <a:cs typeface="Alfa Slab One"/>
                <a:sym typeface="Alfa Slab One"/>
              </a:rPr>
              <a:t>Sport *Extended Diploma*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24242"/>
                </a:solidFill>
                <a:latin typeface="Alfa Slab One"/>
                <a:ea typeface="Alfa Slab One"/>
                <a:cs typeface="Alfa Slab One"/>
                <a:sym typeface="Alfa Slab One"/>
              </a:rPr>
              <a:t>We would like you to create your own sports drink and create a poster to promote your product. Consider the following points;</a:t>
            </a:r>
            <a:endParaRPr>
              <a:solidFill>
                <a:srgbClr val="424242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24242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Alfa Slab One"/>
              <a:buChar char="●"/>
            </a:pPr>
            <a:r>
              <a:rPr lang="en-GB">
                <a:solidFill>
                  <a:srgbClr val="424242"/>
                </a:solidFill>
                <a:latin typeface="Alfa Slab One"/>
                <a:ea typeface="Alfa Slab One"/>
                <a:cs typeface="Alfa Slab One"/>
                <a:sym typeface="Alfa Slab One"/>
              </a:rPr>
              <a:t>Who is your target demographic? </a:t>
            </a:r>
            <a:endParaRPr>
              <a:solidFill>
                <a:srgbClr val="424242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Alfa Slab One"/>
              <a:buChar char="●"/>
            </a:pPr>
            <a:r>
              <a:rPr lang="en-GB">
                <a:solidFill>
                  <a:srgbClr val="424242"/>
                </a:solidFill>
                <a:latin typeface="Alfa Slab One"/>
                <a:ea typeface="Alfa Slab One"/>
                <a:cs typeface="Alfa Slab One"/>
                <a:sym typeface="Alfa Slab One"/>
              </a:rPr>
              <a:t>What sort of drink will you create? </a:t>
            </a:r>
            <a:endParaRPr>
              <a:solidFill>
                <a:srgbClr val="424242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Alfa Slab One"/>
              <a:buChar char="●"/>
            </a:pPr>
            <a:r>
              <a:rPr lang="en-GB">
                <a:solidFill>
                  <a:srgbClr val="424242"/>
                </a:solidFill>
                <a:latin typeface="Alfa Slab One"/>
                <a:ea typeface="Alfa Slab One"/>
                <a:cs typeface="Alfa Slab One"/>
                <a:sym typeface="Alfa Slab One"/>
              </a:rPr>
              <a:t>What will the brand name be?</a:t>
            </a:r>
            <a:endParaRPr>
              <a:solidFill>
                <a:srgbClr val="424242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Alfa Slab One"/>
              <a:buChar char="●"/>
            </a:pPr>
            <a:r>
              <a:rPr lang="en-GB">
                <a:solidFill>
                  <a:srgbClr val="424242"/>
                </a:solidFill>
                <a:latin typeface="Alfa Slab One"/>
                <a:ea typeface="Alfa Slab One"/>
                <a:cs typeface="Alfa Slab One"/>
                <a:sym typeface="Alfa Slab One"/>
              </a:rPr>
              <a:t>What will the packaging look like?</a:t>
            </a:r>
            <a:endParaRPr>
              <a:solidFill>
                <a:srgbClr val="424242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Alfa Slab One"/>
              <a:buChar char="●"/>
            </a:pPr>
            <a:r>
              <a:rPr lang="en-GB">
                <a:solidFill>
                  <a:srgbClr val="424242"/>
                </a:solidFill>
                <a:latin typeface="Alfa Slab One"/>
                <a:ea typeface="Alfa Slab One"/>
                <a:cs typeface="Alfa Slab One"/>
                <a:sym typeface="Alfa Slab One"/>
              </a:rPr>
              <a:t>What is the price point?</a:t>
            </a:r>
            <a:endParaRPr>
              <a:solidFill>
                <a:srgbClr val="424242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Alfa Slab One"/>
              <a:buChar char="●"/>
            </a:pPr>
            <a:r>
              <a:rPr lang="en-GB">
                <a:solidFill>
                  <a:srgbClr val="424242"/>
                </a:solidFill>
                <a:latin typeface="Alfa Slab One"/>
                <a:ea typeface="Alfa Slab One"/>
                <a:cs typeface="Alfa Slab One"/>
                <a:sym typeface="Alfa Slab One"/>
              </a:rPr>
              <a:t>How will you ensure it sells? Advertisements?</a:t>
            </a:r>
            <a:endParaRPr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550" y="1974125"/>
            <a:ext cx="3713599" cy="208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Any questions ? </a:t>
            </a:r>
            <a:endParaRPr/>
          </a:p>
        </p:txBody>
      </p:sp>
      <p:sp>
        <p:nvSpPr>
          <p:cNvPr id="145" name="Google Shape;145;p26"/>
          <p:cNvSpPr txBox="1"/>
          <p:nvPr/>
        </p:nvSpPr>
        <p:spPr>
          <a:xfrm>
            <a:off x="5931650" y="3305925"/>
            <a:ext cx="30291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hlinkClick r:id="rId3"/>
              </a:rPr>
              <a:t>kateclark@leggott.ac.uk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hlinkClick r:id="rId4"/>
              </a:rPr>
              <a:t>joanneneal@leggott.ac.uk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hlinkClick r:id="rId5"/>
              </a:rPr>
              <a:t>jessicasharp@leggott.ac.uk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hlinkClick r:id="rId6"/>
              </a:rPr>
              <a:t>jennifergrimes@leggott.ac.uk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</a:rPr>
              <a:t>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1400" y="1936337"/>
            <a:ext cx="1270851" cy="127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/>
        </p:nvSpPr>
        <p:spPr>
          <a:xfrm>
            <a:off x="937175" y="3401425"/>
            <a:ext cx="1599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</a:rPr>
              <a:t>Google Classroom</a:t>
            </a:r>
            <a:endParaRPr b="1" sz="1600">
              <a:solidFill>
                <a:schemeClr val="dk2"/>
              </a:solidFill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71750" y="1837588"/>
            <a:ext cx="1468325" cy="14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95125" y="1896563"/>
            <a:ext cx="1353755" cy="13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 txBox="1"/>
          <p:nvPr/>
        </p:nvSpPr>
        <p:spPr>
          <a:xfrm>
            <a:off x="3799350" y="3539875"/>
            <a:ext cx="154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TeamJLCSport</a:t>
            </a:r>
            <a:endParaRPr b="1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>
                <a:latin typeface="Alfa Slab One"/>
                <a:ea typeface="Alfa Slab One"/>
                <a:cs typeface="Alfa Slab One"/>
                <a:sym typeface="Alfa Slab One"/>
              </a:rPr>
              <a:t>Sport and PE Transition Tasks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5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In preparation for your forthcoming study, the following tasks will require you to investigate the structure of skeletal and muscular systems and the energy systems used in sport and physical activity.</a:t>
            </a:r>
            <a:endParaRPr sz="375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5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 u="sng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***Please make a copy of this slides booklet and fill in***</a:t>
            </a:r>
            <a:endParaRPr sz="4500" u="sng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5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50">
                <a:latin typeface="Alfa Slab One"/>
                <a:ea typeface="Alfa Slab One"/>
                <a:cs typeface="Alfa Slab One"/>
                <a:sym typeface="Alfa Slab One"/>
              </a:rPr>
              <a:t>Websites that may help are:</a:t>
            </a:r>
            <a:endParaRPr sz="3750"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750" u="sng">
                <a:solidFill>
                  <a:schemeClr val="hlink"/>
                </a:solidFill>
                <a:latin typeface="Alfa Slab One"/>
                <a:ea typeface="Alfa Slab One"/>
                <a:cs typeface="Alfa Slab One"/>
                <a:sym typeface="Alfa Slab One"/>
                <a:hlinkClick r:id="rId3"/>
              </a:rPr>
              <a:t>www.brianmac.co.uk</a:t>
            </a:r>
            <a:endParaRPr sz="3750"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750" u="sng">
                <a:solidFill>
                  <a:schemeClr val="hlink"/>
                </a:solidFill>
                <a:latin typeface="Alfa Slab One"/>
                <a:ea typeface="Alfa Slab One"/>
                <a:cs typeface="Alfa Slab One"/>
                <a:sym typeface="Alfa Slab One"/>
                <a:hlinkClick r:id="rId4"/>
              </a:rPr>
              <a:t>https://www.google.co.uk/url?sa=t&amp;rct=j&amp;q=&amp;esrc=s&amp;source=web&amp;cd=&amp;ved=2ahUKEwjo2faJmeT_AhUJS8AKHcUaAmgQFnoECA0QAQ&amp;url=https%3A%2F%2Fwww.ocr.org.uk%2FImages%2F563078-1.1.c.-energy-for-exercise.pptx&amp;usg=AOvVaw0l8hQ1pYCHk8BqLPMoaBp_&amp;opi=89978449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>
                <a:latin typeface="Alfa Slab One"/>
                <a:ea typeface="Alfa Slab One"/>
                <a:cs typeface="Alfa Slab One"/>
                <a:sym typeface="Alfa Slab One"/>
              </a:rPr>
              <a:t>Sport and PE Transition Task 1 - skeletal system  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24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u="sng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Skeletal system</a:t>
            </a:r>
            <a:endParaRPr sz="1500" u="sng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Search for a blank skeleton or draw your own and label the major bones in the body - </a:t>
            </a:r>
            <a:endParaRPr sz="150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Extension</a:t>
            </a:r>
            <a:r>
              <a:rPr lang="en-GB" sz="15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 - try and identify the different types of bones - flat bone, long bone, short and irregular bones.</a:t>
            </a:r>
            <a:endParaRPr sz="310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fa Slab One"/>
                <a:ea typeface="Alfa Slab One"/>
                <a:cs typeface="Alfa Slab One"/>
                <a:sym typeface="Alfa Slab One"/>
              </a:rPr>
              <a:t>Skeleton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latin typeface="Alfa Slab One"/>
                <a:ea typeface="Alfa Slab One"/>
                <a:cs typeface="Alfa Slab One"/>
                <a:sym typeface="Alfa Slab One"/>
              </a:rPr>
              <a:t>In the box opposite insert your skeleton  and label or upload your finished labelled skeleton.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3286625" y="263350"/>
            <a:ext cx="5611200" cy="4710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>
                <a:latin typeface="Alfa Slab One"/>
                <a:ea typeface="Alfa Slab One"/>
                <a:cs typeface="Alfa Slab One"/>
                <a:sym typeface="Alfa Slab One"/>
              </a:rPr>
              <a:t>Sport and PE Transition Task 2 - muscular system  </a:t>
            </a:r>
            <a:endParaRPr sz="242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On the following slides you will find a series of movement </a:t>
            </a: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analysis</a:t>
            </a: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 slides that you need to complete.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For each slide you should give the type of joint, the movement </a:t>
            </a: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occurring, the</a:t>
            </a: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 main </a:t>
            </a: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muscles</a:t>
            </a: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 being used and insert a picture for this type of joint.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The types of synovial joint are:</a:t>
            </a:r>
            <a:endParaRPr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• hinge, i.e. elbow, knee, ankle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• ball and socket, i.e. shoulder, hip 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• pivot, i.e. neck, radio-ulnar 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• condyloid, i.e. wrist 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• saddle, i.e. thumb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• gliding, i.e. processes of the vertebra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3530875" y="2042975"/>
            <a:ext cx="34407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Joint movements are </a:t>
            </a:r>
            <a:endParaRPr sz="130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Alfa Slab One"/>
                <a:ea typeface="Alfa Slab One"/>
                <a:cs typeface="Alfa Slab One"/>
                <a:sym typeface="Alfa Slab One"/>
              </a:rPr>
              <a:t>• flexion and extension</a:t>
            </a:r>
            <a:endParaRPr sz="1300"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Alfa Slab One"/>
                <a:ea typeface="Alfa Slab One"/>
                <a:cs typeface="Alfa Slab One"/>
                <a:sym typeface="Alfa Slab One"/>
              </a:rPr>
              <a:t>• lateral flexion</a:t>
            </a:r>
            <a:endParaRPr sz="1300"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Alfa Slab One"/>
                <a:ea typeface="Alfa Slab One"/>
                <a:cs typeface="Alfa Slab One"/>
                <a:sym typeface="Alfa Slab One"/>
              </a:rPr>
              <a:t>• abduction and adduction </a:t>
            </a:r>
            <a:endParaRPr sz="1300"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Alfa Slab One"/>
                <a:ea typeface="Alfa Slab One"/>
                <a:cs typeface="Alfa Slab One"/>
                <a:sym typeface="Alfa Slab One"/>
              </a:rPr>
              <a:t>• horizontal abduction and adduction </a:t>
            </a:r>
            <a:endParaRPr sz="1300"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Alfa Slab One"/>
                <a:ea typeface="Alfa Slab One"/>
                <a:cs typeface="Alfa Slab One"/>
                <a:sym typeface="Alfa Slab One"/>
              </a:rPr>
              <a:t>• medial and lateral rotation</a:t>
            </a:r>
            <a:endParaRPr sz="1300"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Alfa Slab One"/>
                <a:ea typeface="Alfa Slab One"/>
                <a:cs typeface="Alfa Slab One"/>
                <a:sym typeface="Alfa Slab One"/>
              </a:rPr>
              <a:t>• circumduction</a:t>
            </a:r>
            <a:endParaRPr sz="1300"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Alfa Slab One"/>
                <a:ea typeface="Alfa Slab One"/>
                <a:cs typeface="Alfa Slab One"/>
                <a:sym typeface="Alfa Slab One"/>
              </a:rPr>
              <a:t>• pronation and supination </a:t>
            </a:r>
            <a:endParaRPr sz="1300"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Alfa Slab One"/>
                <a:ea typeface="Alfa Slab One"/>
                <a:cs typeface="Alfa Slab One"/>
                <a:sym typeface="Alfa Slab One"/>
              </a:rPr>
              <a:t>• </a:t>
            </a:r>
            <a:r>
              <a:rPr lang="en-GB" sz="1300">
                <a:latin typeface="Alfa Slab One"/>
                <a:ea typeface="Alfa Slab One"/>
                <a:cs typeface="Alfa Slab One"/>
                <a:sym typeface="Alfa Slab One"/>
              </a:rPr>
              <a:t>dorsiflexion</a:t>
            </a:r>
            <a:r>
              <a:rPr lang="en-GB" sz="1300">
                <a:latin typeface="Alfa Slab One"/>
                <a:ea typeface="Alfa Slab One"/>
                <a:cs typeface="Alfa Slab One"/>
                <a:sym typeface="Alfa Slab One"/>
              </a:rPr>
              <a:t> and plantar flexion</a:t>
            </a:r>
            <a:endParaRPr sz="13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6685375" y="3210775"/>
            <a:ext cx="2296200" cy="18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AGONIST </a:t>
            </a:r>
            <a:r>
              <a:rPr lang="en-GB" sz="12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– the muscle responsible for creating movement at a joint. </a:t>
            </a:r>
            <a:r>
              <a:rPr lang="en-GB" sz="12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ANTAGONIST</a:t>
            </a:r>
            <a:r>
              <a:rPr lang="en-GB" sz="12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 – the muscle that opposes the agonist providing a resistance for coordinated movement.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fa Slab One"/>
                <a:ea typeface="Alfa Slab One"/>
                <a:cs typeface="Alfa Slab One"/>
                <a:sym typeface="Alfa Slab One"/>
              </a:rPr>
              <a:t>Shoulder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graphicFrame>
        <p:nvGraphicFramePr>
          <p:cNvPr id="90" name="Google Shape;90;p18"/>
          <p:cNvGraphicFramePr/>
          <p:nvPr/>
        </p:nvGraphicFramePr>
        <p:xfrm>
          <a:off x="359275" y="106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{0A893718-3A49-446E-AC82-6CEBAFD0DAD2}</a:tableStyleId>
              </a:tblPr>
              <a:tblGrid>
                <a:gridCol w="1271375"/>
                <a:gridCol w="1271375"/>
                <a:gridCol w="1271375"/>
                <a:gridCol w="1271375"/>
              </a:tblGrid>
              <a:tr h="64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Joint Type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Movement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Agonist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Antagonist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</a:tr>
              <a:tr h="185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1" name="Google Shape;91;p18"/>
          <p:cNvSpPr txBox="1"/>
          <p:nvPr/>
        </p:nvSpPr>
        <p:spPr>
          <a:xfrm>
            <a:off x="5750200" y="1107800"/>
            <a:ext cx="3112500" cy="3417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Insert sporting movement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fa Slab One"/>
                <a:ea typeface="Alfa Slab One"/>
                <a:cs typeface="Alfa Slab One"/>
                <a:sym typeface="Alfa Slab One"/>
              </a:rPr>
              <a:t>Elbow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graphicFrame>
        <p:nvGraphicFramePr>
          <p:cNvPr id="97" name="Google Shape;97;p19"/>
          <p:cNvGraphicFramePr/>
          <p:nvPr/>
        </p:nvGraphicFramePr>
        <p:xfrm>
          <a:off x="359275" y="106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{0A893718-3A49-446E-AC82-6CEBAFD0DAD2}</a:tableStyleId>
              </a:tblPr>
              <a:tblGrid>
                <a:gridCol w="1271375"/>
                <a:gridCol w="1271375"/>
                <a:gridCol w="1271375"/>
                <a:gridCol w="1271375"/>
              </a:tblGrid>
              <a:tr h="64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Joint Type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Movement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Agonist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Antagonist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</a:tr>
              <a:tr h="185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8" name="Google Shape;98;p19"/>
          <p:cNvSpPr txBox="1"/>
          <p:nvPr/>
        </p:nvSpPr>
        <p:spPr>
          <a:xfrm>
            <a:off x="5750200" y="1107800"/>
            <a:ext cx="3112500" cy="3417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Insert sporting movement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fa Slab One"/>
                <a:ea typeface="Alfa Slab One"/>
                <a:cs typeface="Alfa Slab One"/>
                <a:sym typeface="Alfa Slab One"/>
              </a:rPr>
              <a:t>Wrist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graphicFrame>
        <p:nvGraphicFramePr>
          <p:cNvPr id="104" name="Google Shape;104;p20"/>
          <p:cNvGraphicFramePr/>
          <p:nvPr/>
        </p:nvGraphicFramePr>
        <p:xfrm>
          <a:off x="359275" y="106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{0A893718-3A49-446E-AC82-6CEBAFD0DAD2}</a:tableStyleId>
              </a:tblPr>
              <a:tblGrid>
                <a:gridCol w="1271375"/>
                <a:gridCol w="1271375"/>
                <a:gridCol w="1271375"/>
                <a:gridCol w="1271375"/>
              </a:tblGrid>
              <a:tr h="64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Joint Type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Movement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Agonist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Antagonist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</a:tr>
              <a:tr h="185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5" name="Google Shape;105;p20"/>
          <p:cNvSpPr txBox="1"/>
          <p:nvPr/>
        </p:nvSpPr>
        <p:spPr>
          <a:xfrm>
            <a:off x="5750200" y="1107800"/>
            <a:ext cx="3112500" cy="3417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Insert sporting movement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fa Slab One"/>
                <a:ea typeface="Alfa Slab One"/>
                <a:cs typeface="Alfa Slab One"/>
                <a:sym typeface="Alfa Slab One"/>
              </a:rPr>
              <a:t>Hip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graphicFrame>
        <p:nvGraphicFramePr>
          <p:cNvPr id="111" name="Google Shape;111;p21"/>
          <p:cNvGraphicFramePr/>
          <p:nvPr/>
        </p:nvGraphicFramePr>
        <p:xfrm>
          <a:off x="359275" y="106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{0A893718-3A49-446E-AC82-6CEBAFD0DAD2}</a:tableStyleId>
              </a:tblPr>
              <a:tblGrid>
                <a:gridCol w="1271375"/>
                <a:gridCol w="1271375"/>
                <a:gridCol w="1271375"/>
                <a:gridCol w="1271375"/>
              </a:tblGrid>
              <a:tr h="64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Joint Type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Movement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Agonist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Antagonist</a:t>
                      </a:r>
                      <a:endParaRPr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T="91425" marB="91425" marR="91425" marL="91425"/>
                </a:tc>
              </a:tr>
              <a:tr h="185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2" name="Google Shape;112;p21"/>
          <p:cNvSpPr txBox="1"/>
          <p:nvPr/>
        </p:nvSpPr>
        <p:spPr>
          <a:xfrm>
            <a:off x="5750200" y="1107800"/>
            <a:ext cx="3112500" cy="3417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Insert sporting movement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